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Noto Sans TC" panose="020B0604020202020204" charset="-128"/>
      <p:regular r:id="rId14"/>
    </p:embeddedFont>
    <p:embeddedFont>
      <p:font typeface="Sora Medium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4" d="100"/>
          <a:sy n="64" d="100"/>
        </p:scale>
        <p:origin x="82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3533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B.Tech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30.png"/><Relationship Id="rId3" Type="http://schemas.openxmlformats.org/officeDocument/2006/relationships/image" Target="../media/image24.png"/><Relationship Id="rId7" Type="http://schemas.openxmlformats.org/officeDocument/2006/relationships/image" Target="../media/image11.png"/><Relationship Id="rId12" Type="http://schemas.openxmlformats.org/officeDocument/2006/relationships/image" Target="../media/image6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7.svg"/><Relationship Id="rId11" Type="http://schemas.openxmlformats.org/officeDocument/2006/relationships/image" Target="../media/image5.png"/><Relationship Id="rId5" Type="http://schemas.openxmlformats.org/officeDocument/2006/relationships/image" Target="../media/image26.png"/><Relationship Id="rId10" Type="http://schemas.openxmlformats.org/officeDocument/2006/relationships/image" Target="../media/image29.svg"/><Relationship Id="rId4" Type="http://schemas.openxmlformats.org/officeDocument/2006/relationships/image" Target="../media/image25.png"/><Relationship Id="rId9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6164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AI Driven Hotel Revenue Analysis Using Power BI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283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Predictive Analytics &amp; Business Intelligence for the Hotel Industry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508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Vemuri Venkata Sathwik Kumar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6894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Course: </a:t>
            </a:r>
            <a:r>
              <a:rPr lang="en-US" sz="1750" u="sng" dirty="0">
                <a:solidFill>
                  <a:srgbClr val="97B8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B.Tech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CSE (AIML)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4869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Tools: Power BI, DAX, Power Query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610504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Dataset: Hotel Booking Dataset (2015–2020)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34358" y="1009174"/>
            <a:ext cx="5279827" cy="523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AI Driven Future Analysis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1534358" y="1582103"/>
            <a:ext cx="2513409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Core Innovation</a:t>
            </a:r>
            <a:endParaRPr lang="en-US" sz="1950" dirty="0"/>
          </a:p>
        </p:txBody>
      </p:sp>
      <p:sp>
        <p:nvSpPr>
          <p:cNvPr id="4" name="Shape 2"/>
          <p:cNvSpPr/>
          <p:nvPr/>
        </p:nvSpPr>
        <p:spPr>
          <a:xfrm>
            <a:off x="1534358" y="2472333"/>
            <a:ext cx="4379476" cy="870942"/>
          </a:xfrm>
          <a:prstGeom prst="roundRect">
            <a:avLst>
              <a:gd name="adj" fmla="val 12599"/>
            </a:avLst>
          </a:prstGeom>
          <a:solidFill>
            <a:srgbClr val="07070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4358" y="2449473"/>
            <a:ext cx="4379476" cy="91440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2696" y="2220992"/>
            <a:ext cx="502682" cy="502682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623548" y="2371725"/>
            <a:ext cx="200978" cy="20097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24739" y="2891195"/>
            <a:ext cx="3667839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Revenue Forecasting (Time Series)</a:t>
            </a:r>
            <a:endParaRPr lang="en-US" sz="1600" dirty="0"/>
          </a:p>
        </p:txBody>
      </p:sp>
      <p:sp>
        <p:nvSpPr>
          <p:cNvPr id="9" name="Shape 4"/>
          <p:cNvSpPr/>
          <p:nvPr/>
        </p:nvSpPr>
        <p:spPr>
          <a:xfrm>
            <a:off x="1534358" y="3718322"/>
            <a:ext cx="4379476" cy="870942"/>
          </a:xfrm>
          <a:prstGeom prst="roundRect">
            <a:avLst>
              <a:gd name="adj" fmla="val 12599"/>
            </a:avLst>
          </a:prstGeom>
          <a:solidFill>
            <a:srgbClr val="07070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4358" y="3695462"/>
            <a:ext cx="4379476" cy="91440"/>
          </a:xfrm>
          <a:prstGeom prst="rect">
            <a:avLst/>
          </a:prstGeom>
        </p:spPr>
      </p:pic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2696" y="3466981"/>
            <a:ext cx="502682" cy="502682"/>
          </a:xfrm>
          <a:prstGeom prst="rect">
            <a:avLst/>
          </a:prstGeom>
        </p:spPr>
      </p:pic>
      <p:pic>
        <p:nvPicPr>
          <p:cNvPr id="12" name="Image 5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623548" y="3617714"/>
            <a:ext cx="200978" cy="200978"/>
          </a:xfrm>
          <a:prstGeom prst="rect">
            <a:avLst/>
          </a:prstGeom>
        </p:spPr>
      </p:pic>
      <p:sp>
        <p:nvSpPr>
          <p:cNvPr id="13" name="Text 5"/>
          <p:cNvSpPr/>
          <p:nvPr/>
        </p:nvSpPr>
        <p:spPr>
          <a:xfrm>
            <a:off x="1724739" y="4137184"/>
            <a:ext cx="3754636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Key Influencers (AI-driven insights)</a:t>
            </a:r>
            <a:endParaRPr lang="en-US" sz="1600" dirty="0"/>
          </a:p>
        </p:txBody>
      </p:sp>
      <p:sp>
        <p:nvSpPr>
          <p:cNvPr id="14" name="Shape 6"/>
          <p:cNvSpPr/>
          <p:nvPr/>
        </p:nvSpPr>
        <p:spPr>
          <a:xfrm>
            <a:off x="1534358" y="4964311"/>
            <a:ext cx="4379476" cy="870942"/>
          </a:xfrm>
          <a:prstGeom prst="roundRect">
            <a:avLst>
              <a:gd name="adj" fmla="val 12599"/>
            </a:avLst>
          </a:prstGeom>
          <a:solidFill>
            <a:srgbClr val="07070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5" name="Image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4358" y="4941451"/>
            <a:ext cx="4379476" cy="91440"/>
          </a:xfrm>
          <a:prstGeom prst="rect">
            <a:avLst/>
          </a:prstGeom>
        </p:spPr>
      </p:pic>
      <p:pic>
        <p:nvPicPr>
          <p:cNvPr id="16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2696" y="4712970"/>
            <a:ext cx="502682" cy="502682"/>
          </a:xfrm>
          <a:prstGeom prst="rect">
            <a:avLst/>
          </a:prstGeom>
        </p:spPr>
      </p:pic>
      <p:pic>
        <p:nvPicPr>
          <p:cNvPr id="17" name="Image 8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623548" y="4863703"/>
            <a:ext cx="200978" cy="200978"/>
          </a:xfrm>
          <a:prstGeom prst="rect">
            <a:avLst/>
          </a:prstGeom>
        </p:spPr>
      </p:pic>
      <p:sp>
        <p:nvSpPr>
          <p:cNvPr id="18" name="Text 7"/>
          <p:cNvSpPr/>
          <p:nvPr/>
        </p:nvSpPr>
        <p:spPr>
          <a:xfrm>
            <a:off x="1724739" y="5383173"/>
            <a:ext cx="3925729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Decomposition Tree (Driver analysis)</a:t>
            </a:r>
            <a:endParaRPr lang="en-US" sz="1600" dirty="0"/>
          </a:p>
        </p:txBody>
      </p:sp>
      <p:sp>
        <p:nvSpPr>
          <p:cNvPr id="19" name="Shape 8"/>
          <p:cNvSpPr/>
          <p:nvPr/>
        </p:nvSpPr>
        <p:spPr>
          <a:xfrm>
            <a:off x="1534358" y="6210300"/>
            <a:ext cx="4379476" cy="870942"/>
          </a:xfrm>
          <a:prstGeom prst="roundRect">
            <a:avLst>
              <a:gd name="adj" fmla="val 12599"/>
            </a:avLst>
          </a:prstGeom>
          <a:solidFill>
            <a:srgbClr val="07070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0" name="Image 9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4358" y="6187440"/>
            <a:ext cx="4379476" cy="91440"/>
          </a:xfrm>
          <a:prstGeom prst="rect">
            <a:avLst/>
          </a:prstGeom>
        </p:spPr>
      </p:pic>
      <p:pic>
        <p:nvPicPr>
          <p:cNvPr id="21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2696" y="5958959"/>
            <a:ext cx="502682" cy="502682"/>
          </a:xfrm>
          <a:prstGeom prst="rect">
            <a:avLst/>
          </a:prstGeom>
        </p:spPr>
      </p:pic>
      <p:pic>
        <p:nvPicPr>
          <p:cNvPr id="22" name="Image 11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623548" y="6109692"/>
            <a:ext cx="200978" cy="200978"/>
          </a:xfrm>
          <a:prstGeom prst="rect">
            <a:avLst/>
          </a:prstGeom>
        </p:spPr>
      </p:pic>
      <p:sp>
        <p:nvSpPr>
          <p:cNvPr id="23" name="Text 9"/>
          <p:cNvSpPr/>
          <p:nvPr/>
        </p:nvSpPr>
        <p:spPr>
          <a:xfrm>
            <a:off x="1724739" y="6629162"/>
            <a:ext cx="2708077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Demand trend prediction</a:t>
            </a:r>
            <a:endParaRPr lang="en-US" sz="1600" dirty="0"/>
          </a:p>
        </p:txBody>
      </p:sp>
      <p:sp>
        <p:nvSpPr>
          <p:cNvPr id="24" name="Text 10"/>
          <p:cNvSpPr/>
          <p:nvPr/>
        </p:nvSpPr>
        <p:spPr>
          <a:xfrm>
            <a:off x="6330077" y="2193131"/>
            <a:ext cx="6773466" cy="233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sz="1300" dirty="0"/>
          </a:p>
        </p:txBody>
      </p:sp>
      <p:sp>
        <p:nvSpPr>
          <p:cNvPr id="25" name="Text 11"/>
          <p:cNvSpPr/>
          <p:nvPr/>
        </p:nvSpPr>
        <p:spPr>
          <a:xfrm>
            <a:off x="6330077" y="2537460"/>
            <a:ext cx="6773466" cy="233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sz="1300" dirty="0"/>
          </a:p>
        </p:txBody>
      </p:sp>
      <p:sp>
        <p:nvSpPr>
          <p:cNvPr id="26" name="Text 12"/>
          <p:cNvSpPr/>
          <p:nvPr/>
        </p:nvSpPr>
        <p:spPr>
          <a:xfrm>
            <a:off x="6330077" y="2881789"/>
            <a:ext cx="6773466" cy="233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sz="1300" dirty="0"/>
          </a:p>
        </p:txBody>
      </p:sp>
      <p:pic>
        <p:nvPicPr>
          <p:cNvPr id="27" name="Image 12" descr="preencoded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330077" y="3253978"/>
            <a:ext cx="5623084" cy="3253502"/>
          </a:xfrm>
          <a:prstGeom prst="rect">
            <a:avLst/>
          </a:prstGeom>
        </p:spPr>
      </p:pic>
      <p:sp>
        <p:nvSpPr>
          <p:cNvPr id="28" name="Text 13"/>
          <p:cNvSpPr/>
          <p:nvPr/>
        </p:nvSpPr>
        <p:spPr>
          <a:xfrm>
            <a:off x="6330077" y="6646664"/>
            <a:ext cx="6773466" cy="233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sz="13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1954"/>
            <a:ext cx="78010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Conclusion &amp; Future Scope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Conclusion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58853"/>
            <a:ext cx="6244709" cy="19050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AI-driven hotel analytics dashboard built.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Key revenue drivers and cancellation risks identified.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Predictive forecasting enabled via Power BI AI visuals.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Improved business decision support.</a:t>
            </a:r>
          </a:p>
        </p:txBody>
      </p:sp>
      <p:sp>
        <p:nvSpPr>
          <p:cNvPr id="5" name="Text 3"/>
          <p:cNvSpPr/>
          <p:nvPr/>
        </p:nvSpPr>
        <p:spPr>
          <a:xfrm>
            <a:off x="7599521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Future Scope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158853"/>
            <a:ext cx="6244709" cy="1689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Real-time hotel data integration.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Machine Learning prediction models.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Dynamic pricing optimization.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Automated AI recommendation system.</a:t>
            </a:r>
            <a:endParaRPr lang="en-US" sz="17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71E25E-5906-D8A5-99CE-B1AE9249F821}"/>
              </a:ext>
            </a:extLst>
          </p:cNvPr>
          <p:cNvSpPr txBox="1"/>
          <p:nvPr/>
        </p:nvSpPr>
        <p:spPr>
          <a:xfrm>
            <a:off x="1263315" y="6063916"/>
            <a:ext cx="11694695" cy="1174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50"/>
              </a:lnSpc>
              <a:buSzPct val="100000"/>
            </a:pPr>
            <a:r>
              <a:rPr lang="en-US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</a:rPr>
              <a:t>View the file through here   :</a:t>
            </a:r>
          </a:p>
          <a:p>
            <a:pPr>
              <a:lnSpc>
                <a:spcPts val="2850"/>
              </a:lnSpc>
              <a:buSzPct val="100000"/>
            </a:pPr>
            <a:r>
              <a:rPr lang="en-US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</a:rPr>
              <a:t> https://app.powerbi.com/groups/me/reports/373a65eb-259a-4eb0-81a1-4504e2753c43?ctid=9206f595-4edd-4d55-b874-c330b03c51d7&amp;pbi_source=linkShare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1190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7430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This project analyzes hotel booking data to generate revenue insights, customer behavior patterns, and predictive future trends using AI-driven analytics in Power BI.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395424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07070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364944"/>
            <a:ext cx="6407944" cy="121920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40" y="3055263"/>
            <a:ext cx="680442" cy="680442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61614" y="3259336"/>
            <a:ext cx="272177" cy="27217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51084" y="3962400"/>
            <a:ext cx="32139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Revenue Optimization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51084" y="4452818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Maximize hotel earnings.</a:t>
            </a:r>
            <a:endParaRPr lang="en-US" sz="1750" dirty="0"/>
          </a:p>
        </p:txBody>
      </p:sp>
      <p:sp>
        <p:nvSpPr>
          <p:cNvPr id="10" name="Shape 5"/>
          <p:cNvSpPr/>
          <p:nvPr/>
        </p:nvSpPr>
        <p:spPr>
          <a:xfrm>
            <a:off x="7428548" y="3395424"/>
            <a:ext cx="6408063" cy="1677591"/>
          </a:xfrm>
          <a:prstGeom prst="roundRect">
            <a:avLst>
              <a:gd name="adj" fmla="val 8721"/>
            </a:avLst>
          </a:prstGeom>
          <a:solidFill>
            <a:srgbClr val="07070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3364944"/>
            <a:ext cx="6408063" cy="121920"/>
          </a:xfrm>
          <a:prstGeom prst="rect">
            <a:avLst/>
          </a:prstGeom>
        </p:spPr>
      </p:pic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2298" y="3055263"/>
            <a:ext cx="680442" cy="680442"/>
          </a:xfrm>
          <a:prstGeom prst="rect">
            <a:avLst/>
          </a:prstGeom>
        </p:spPr>
      </p:pic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496371" y="3259336"/>
            <a:ext cx="272177" cy="272177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7685842" y="39624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Customer Insights</a:t>
            </a:r>
            <a:endParaRPr lang="en-US" sz="2200" dirty="0"/>
          </a:p>
        </p:txBody>
      </p:sp>
      <p:sp>
        <p:nvSpPr>
          <p:cNvPr id="15" name="Text 7"/>
          <p:cNvSpPr/>
          <p:nvPr/>
        </p:nvSpPr>
        <p:spPr>
          <a:xfrm>
            <a:off x="7685842" y="4452818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Understand guest behavior.</a:t>
            </a:r>
            <a:endParaRPr lang="en-US" sz="1750" dirty="0"/>
          </a:p>
        </p:txBody>
      </p:sp>
      <p:sp>
        <p:nvSpPr>
          <p:cNvPr id="16" name="Shape 8"/>
          <p:cNvSpPr/>
          <p:nvPr/>
        </p:nvSpPr>
        <p:spPr>
          <a:xfrm>
            <a:off x="793790" y="5639991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07070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609511"/>
            <a:ext cx="6407944" cy="121920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40" y="5299829"/>
            <a:ext cx="680442" cy="680442"/>
          </a:xfrm>
          <a:prstGeom prst="rect">
            <a:avLst/>
          </a:prstGeom>
        </p:spPr>
      </p:pic>
      <p:pic>
        <p:nvPicPr>
          <p:cNvPr id="19" name="Image 8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861614" y="5503902"/>
            <a:ext cx="272177" cy="272177"/>
          </a:xfrm>
          <a:prstGeom prst="rect">
            <a:avLst/>
          </a:prstGeom>
        </p:spPr>
      </p:pic>
      <p:sp>
        <p:nvSpPr>
          <p:cNvPr id="20" name="Text 9"/>
          <p:cNvSpPr/>
          <p:nvPr/>
        </p:nvSpPr>
        <p:spPr>
          <a:xfrm>
            <a:off x="1051084" y="6206966"/>
            <a:ext cx="31026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Cancellation Analysis</a:t>
            </a:r>
            <a:endParaRPr lang="en-US" sz="2200" dirty="0"/>
          </a:p>
        </p:txBody>
      </p:sp>
      <p:sp>
        <p:nvSpPr>
          <p:cNvPr id="21" name="Text 10"/>
          <p:cNvSpPr/>
          <p:nvPr/>
        </p:nvSpPr>
        <p:spPr>
          <a:xfrm>
            <a:off x="1051084" y="6697385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Minimize revenue loss.</a:t>
            </a:r>
            <a:endParaRPr lang="en-US" sz="1750" dirty="0"/>
          </a:p>
        </p:txBody>
      </p:sp>
      <p:sp>
        <p:nvSpPr>
          <p:cNvPr id="22" name="Shape 11"/>
          <p:cNvSpPr/>
          <p:nvPr/>
        </p:nvSpPr>
        <p:spPr>
          <a:xfrm>
            <a:off x="7428548" y="5639991"/>
            <a:ext cx="6408063" cy="1677591"/>
          </a:xfrm>
          <a:prstGeom prst="roundRect">
            <a:avLst>
              <a:gd name="adj" fmla="val 8721"/>
            </a:avLst>
          </a:prstGeom>
          <a:solidFill>
            <a:srgbClr val="07070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3" name="Image 9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5609511"/>
            <a:ext cx="6408063" cy="121920"/>
          </a:xfrm>
          <a:prstGeom prst="rect">
            <a:avLst/>
          </a:prstGeom>
        </p:spPr>
      </p:pic>
      <p:pic>
        <p:nvPicPr>
          <p:cNvPr id="24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2298" y="5299829"/>
            <a:ext cx="680442" cy="680442"/>
          </a:xfrm>
          <a:prstGeom prst="rect">
            <a:avLst/>
          </a:prstGeom>
        </p:spPr>
      </p:pic>
      <p:pic>
        <p:nvPicPr>
          <p:cNvPr id="25" name="Image 11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496371" y="5503902"/>
            <a:ext cx="272177" cy="272177"/>
          </a:xfrm>
          <a:prstGeom prst="rect">
            <a:avLst/>
          </a:prstGeom>
        </p:spPr>
      </p:pic>
      <p:sp>
        <p:nvSpPr>
          <p:cNvPr id="26" name="Text 12"/>
          <p:cNvSpPr/>
          <p:nvPr/>
        </p:nvSpPr>
        <p:spPr>
          <a:xfrm>
            <a:off x="7685842" y="62069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AI Forecasting</a:t>
            </a:r>
            <a:endParaRPr lang="en-US" sz="2200" dirty="0"/>
          </a:p>
        </p:txBody>
      </p:sp>
      <p:sp>
        <p:nvSpPr>
          <p:cNvPr id="27" name="Text 13"/>
          <p:cNvSpPr/>
          <p:nvPr/>
        </p:nvSpPr>
        <p:spPr>
          <a:xfrm>
            <a:off x="7685842" y="6697385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Predict future trends.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2996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Business Problem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67890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Hotels face significant challenges in managing revenue, high cancellation rates, and uncertain demand forecasting. Inefficient pricing and discount strategies further complicate operations.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2495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Challenges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830723"/>
            <a:ext cx="3501509" cy="1689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Revenue fluctuations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High cancellation rates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Uncertain demand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Inefficient pricing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342721" y="42495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Solution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342721" y="4830723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Develop an AI-driven dashboard to analyze historical data and predict future revenue and demand trends.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00175"/>
            <a:ext cx="58029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Dataset Description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6258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project utilizes the Kaggle Hotel Booking Dataset, covering over 100,000 bookings from 2015–2020. This comprehensive dataset provides crucial information for in-depth analysis.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543538"/>
            <a:ext cx="2079308" cy="207930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099911" y="3543538"/>
            <a:ext cx="185249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Years Covered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3099911" y="4388287"/>
            <a:ext cx="18524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2015–2020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543538"/>
            <a:ext cx="2079308" cy="207930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42014" y="3543538"/>
            <a:ext cx="18524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Records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542014" y="4033957"/>
            <a:ext cx="18524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100,000+ bookings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543538"/>
            <a:ext cx="2079308" cy="2079308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1984117" y="3543538"/>
            <a:ext cx="18524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1984117" y="4033957"/>
            <a:ext cx="1852493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ADR, Lead Time, Market Segment, Customer Type, Cancellation Status, Meal &amp; Discount Tables.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793790" y="646652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Data was appended year-wise into a </a:t>
            </a:r>
            <a:r>
              <a:rPr lang="en-US" sz="17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Master Table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621393" y="490538"/>
            <a:ext cx="8816578" cy="515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Preprocessing &amp; Feature Engineering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1621393" y="1246346"/>
            <a:ext cx="11387495" cy="456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Rigorous data cleaning and feature engineering were performed to prepare the dataset for analysis, ensuring accuracy and enhancing predictive capabilities.</a:t>
            </a:r>
            <a:endParaRPr lang="en-US" sz="12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1393" y="1837373"/>
            <a:ext cx="11387495" cy="499883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553117" y="5465800"/>
            <a:ext cx="1996136" cy="308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Cleaning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3553117" y="5862011"/>
            <a:ext cx="1996136" cy="426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Handle nulls and fix datatypes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9157653" y="5080557"/>
            <a:ext cx="1996136" cy="616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Feature Creation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9157653" y="5785237"/>
            <a:ext cx="1996136" cy="42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Engineer predictive features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371836" y="2361575"/>
            <a:ext cx="1996137" cy="616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Appending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6371836" y="3066255"/>
            <a:ext cx="1996137" cy="426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Merge sources and align records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1621393" y="6971228"/>
            <a:ext cx="11387495" cy="767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2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Data Cleaning:</a:t>
            </a: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Null handling, datatype fixes.</a:t>
            </a:r>
            <a:endParaRPr lang="en-US" sz="1250" dirty="0"/>
          </a:p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2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Data Appending:</a:t>
            </a: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Multiple yearly datasets combined into a single Master Table.</a:t>
            </a:r>
            <a:endParaRPr lang="en-US" sz="1250" dirty="0"/>
          </a:p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2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Feature Creation:</a:t>
            </a: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New columns like Arrival Date, Total Guests, Total Nights, Adjusted Revenue, and Lead Time Category.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24558"/>
            <a:ext cx="67158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Model &amp; Measures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8696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 Star Schema Model was implemented, featuring a central Master Table supported by key lookup tables. This structure facilitates efficient data retrieval and robust KPI tracking.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594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Star Schema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175879"/>
            <a:ext cx="6244709" cy="11680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Main Table: Master Table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Supporting Tables: Meal Cost, Market Segment (Discounts)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594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Key Measures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175879"/>
            <a:ext cx="6244709" cy="2131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Total Revenue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Revenue Loss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Cancellation Rate %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Revenue per Booking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Revenue Growth %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64202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This enabled advanced KPI tracking for comprehensive insights.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434" y="2143839"/>
            <a:ext cx="6846213" cy="394180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71711" y="984290"/>
            <a:ext cx="6002179" cy="1172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Dashboard 1: Revenue Intelligence</a:t>
            </a:r>
            <a:endParaRPr lang="en-US" sz="3650" dirty="0"/>
          </a:p>
        </p:txBody>
      </p:sp>
      <p:sp>
        <p:nvSpPr>
          <p:cNvPr id="5" name="Text 1"/>
          <p:cNvSpPr/>
          <p:nvPr/>
        </p:nvSpPr>
        <p:spPr>
          <a:xfrm>
            <a:off x="7971711" y="2389227"/>
            <a:ext cx="6002179" cy="8218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This dashboard provides a comprehensive view of revenue performance, including KPIs, trends, and seasonal analysis, with forecast-enabled insights.</a:t>
            </a:r>
            <a:endParaRPr lang="en-US" sz="1450" dirty="0"/>
          </a:p>
        </p:txBody>
      </p:sp>
      <p:sp>
        <p:nvSpPr>
          <p:cNvPr id="6" name="Shape 2"/>
          <p:cNvSpPr/>
          <p:nvPr/>
        </p:nvSpPr>
        <p:spPr>
          <a:xfrm>
            <a:off x="7971711" y="3385542"/>
            <a:ext cx="6002179" cy="668060"/>
          </a:xfrm>
          <a:prstGeom prst="roundRect">
            <a:avLst>
              <a:gd name="adj" fmla="val 4212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3"/>
          <p:cNvSpPr/>
          <p:nvPr/>
        </p:nvSpPr>
        <p:spPr>
          <a:xfrm>
            <a:off x="8159234" y="3573066"/>
            <a:ext cx="2344698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Total Revenue KPIs</a:t>
            </a:r>
            <a:endParaRPr lang="en-US" sz="1800" dirty="0"/>
          </a:p>
        </p:txBody>
      </p:sp>
      <p:sp>
        <p:nvSpPr>
          <p:cNvPr id="8" name="Shape 4"/>
          <p:cNvSpPr/>
          <p:nvPr/>
        </p:nvSpPr>
        <p:spPr>
          <a:xfrm>
            <a:off x="7971711" y="4208621"/>
            <a:ext cx="6002179" cy="668060"/>
          </a:xfrm>
          <a:prstGeom prst="roundRect">
            <a:avLst>
              <a:gd name="adj" fmla="val 4212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5"/>
          <p:cNvSpPr/>
          <p:nvPr/>
        </p:nvSpPr>
        <p:spPr>
          <a:xfrm>
            <a:off x="8159234" y="4396145"/>
            <a:ext cx="2344698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Revenue Trend</a:t>
            </a:r>
            <a:endParaRPr lang="en-US" sz="1800" dirty="0"/>
          </a:p>
        </p:txBody>
      </p:sp>
      <p:sp>
        <p:nvSpPr>
          <p:cNvPr id="10" name="Shape 6"/>
          <p:cNvSpPr/>
          <p:nvPr/>
        </p:nvSpPr>
        <p:spPr>
          <a:xfrm>
            <a:off x="7971711" y="5031700"/>
            <a:ext cx="6002179" cy="668060"/>
          </a:xfrm>
          <a:prstGeom prst="roundRect">
            <a:avLst>
              <a:gd name="adj" fmla="val 4212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7"/>
          <p:cNvSpPr/>
          <p:nvPr/>
        </p:nvSpPr>
        <p:spPr>
          <a:xfrm>
            <a:off x="8159234" y="5219224"/>
            <a:ext cx="2344698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Market Segment</a:t>
            </a:r>
            <a:endParaRPr lang="en-US" sz="1800" dirty="0"/>
          </a:p>
        </p:txBody>
      </p:sp>
      <p:sp>
        <p:nvSpPr>
          <p:cNvPr id="12" name="Shape 8"/>
          <p:cNvSpPr/>
          <p:nvPr/>
        </p:nvSpPr>
        <p:spPr>
          <a:xfrm>
            <a:off x="7971711" y="5854779"/>
            <a:ext cx="6002179" cy="668060"/>
          </a:xfrm>
          <a:prstGeom prst="roundRect">
            <a:avLst>
              <a:gd name="adj" fmla="val 4212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9"/>
          <p:cNvSpPr/>
          <p:nvPr/>
        </p:nvSpPr>
        <p:spPr>
          <a:xfrm>
            <a:off x="8159234" y="6042303"/>
            <a:ext cx="2344698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Seasonal Analysis</a:t>
            </a:r>
            <a:endParaRPr lang="en-US" sz="1800" dirty="0"/>
          </a:p>
        </p:txBody>
      </p:sp>
      <p:sp>
        <p:nvSpPr>
          <p:cNvPr id="14" name="Text 10"/>
          <p:cNvSpPr/>
          <p:nvPr/>
        </p:nvSpPr>
        <p:spPr>
          <a:xfrm>
            <a:off x="7971711" y="6697266"/>
            <a:ext cx="6002179" cy="5479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Key Insight: City hotels generated higher revenue during peak seasonal months.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488" y="2703671"/>
            <a:ext cx="4919305" cy="282225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21331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Dashboard 2: Customer &amp; Risk Analytics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3641407"/>
            <a:ext cx="5360313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Customer Dashboard Includes:</a:t>
            </a:r>
            <a:endParaRPr lang="en-US" sz="2650" dirty="0"/>
          </a:p>
        </p:txBody>
      </p:sp>
      <p:sp>
        <p:nvSpPr>
          <p:cNvPr id="6" name="Text 2"/>
          <p:cNvSpPr/>
          <p:nvPr/>
        </p:nvSpPr>
        <p:spPr>
          <a:xfrm>
            <a:off x="793790" y="4406860"/>
            <a:ext cx="7556421" cy="1689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Guest distribution by country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Lead time behavior analysis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Customer type segmentation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Booking demand trends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2681526"/>
            <a:ext cx="4919305" cy="286654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21331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Dashboard 3: Customer &amp; Risk Analytics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6280190" y="3641407"/>
            <a:ext cx="554331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Loss &amp; Risk Dashboard Includes:</a:t>
            </a:r>
            <a:endParaRPr lang="en-US" sz="2650" dirty="0"/>
          </a:p>
        </p:txBody>
      </p:sp>
      <p:sp>
        <p:nvSpPr>
          <p:cNvPr id="6" name="Text 2"/>
          <p:cNvSpPr/>
          <p:nvPr/>
        </p:nvSpPr>
        <p:spPr>
          <a:xfrm>
            <a:off x="6280190" y="4406860"/>
            <a:ext cx="7556421" cy="1689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Cancellation Rate %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Revenue Loss Analysis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Discount Impact on Revenue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Cancellation trend over time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611</Words>
  <Application>Microsoft Office PowerPoint</Application>
  <PresentationFormat>Custom</PresentationFormat>
  <Paragraphs>106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Noto Sans TC</vt:lpstr>
      <vt:lpstr>Sora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Sathwik Kumar</cp:lastModifiedBy>
  <cp:revision>3</cp:revision>
  <dcterms:created xsi:type="dcterms:W3CDTF">2026-02-25T18:08:51Z</dcterms:created>
  <dcterms:modified xsi:type="dcterms:W3CDTF">2026-02-26T14:08:54Z</dcterms:modified>
</cp:coreProperties>
</file>